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5"/>
  </p:notesMasterIdLst>
  <p:handoutMasterIdLst>
    <p:handoutMasterId r:id="rId66"/>
  </p:handoutMasterIdLst>
  <p:sldIdLst>
    <p:sldId id="394" r:id="rId3"/>
    <p:sldId id="50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99" r:id="rId33"/>
    <p:sldId id="565" r:id="rId34"/>
    <p:sldId id="566" r:id="rId35"/>
    <p:sldId id="567" r:id="rId36"/>
    <p:sldId id="600" r:id="rId37"/>
    <p:sldId id="568" r:id="rId38"/>
    <p:sldId id="601" r:id="rId39"/>
    <p:sldId id="569" r:id="rId40"/>
    <p:sldId id="602" r:id="rId41"/>
    <p:sldId id="570" r:id="rId42"/>
    <p:sldId id="603" r:id="rId43"/>
    <p:sldId id="571" r:id="rId44"/>
    <p:sldId id="604" r:id="rId45"/>
    <p:sldId id="572" r:id="rId46"/>
    <p:sldId id="573" r:id="rId47"/>
    <p:sldId id="574" r:id="rId48"/>
    <p:sldId id="575" r:id="rId49"/>
    <p:sldId id="576" r:id="rId50"/>
    <p:sldId id="577" r:id="rId51"/>
    <p:sldId id="578" r:id="rId52"/>
    <p:sldId id="579" r:id="rId53"/>
    <p:sldId id="580" r:id="rId54"/>
    <p:sldId id="581" r:id="rId55"/>
    <p:sldId id="582" r:id="rId56"/>
    <p:sldId id="583" r:id="rId57"/>
    <p:sldId id="584" r:id="rId58"/>
    <p:sldId id="605" r:id="rId59"/>
    <p:sldId id="585" r:id="rId60"/>
    <p:sldId id="536" r:id="rId61"/>
    <p:sldId id="606" r:id="rId62"/>
    <p:sldId id="472" r:id="rId63"/>
    <p:sldId id="393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 autoAdjust="0"/>
    <p:restoredTop sz="86446" autoAdjust="0"/>
  </p:normalViewPr>
  <p:slideViewPr>
    <p:cSldViewPr>
      <p:cViewPr varScale="1">
        <p:scale>
          <a:sx n="92" d="100"/>
          <a:sy n="92" d="100"/>
        </p:scale>
        <p:origin x="31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299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3/24/2015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3/24/2015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ara_Liskov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9144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SOLID Principles</a:t>
            </a:r>
            <a:br>
              <a:rPr lang="en-US" sz="4800" dirty="0" smtClean="0"/>
            </a:br>
            <a:r>
              <a:rPr lang="en-US" sz="4800" dirty="0" smtClean="0"/>
              <a:t>in Software Design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9301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SOLID</a:t>
            </a:r>
            <a:r>
              <a:rPr lang="en-US" sz="3600" dirty="0"/>
              <a:t>, DRY, </a:t>
            </a:r>
            <a:r>
              <a:rPr lang="en-US" sz="3600" dirty="0" smtClean="0"/>
              <a:t>YAGNI, KISS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7812" y="4093489"/>
            <a:ext cx="4674704" cy="18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740" y="4093488"/>
            <a:ext cx="2854781" cy="1869881"/>
          </a:xfrm>
          <a:prstGeom prst="rect">
            <a:avLst/>
          </a:prstGeom>
        </p:spPr>
      </p:pic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softuni.bg</a:t>
            </a:r>
            <a:endParaRPr lang="en-US" sz="2000" dirty="0"/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042328"/>
            <a:ext cx="7924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02" y="2037730"/>
            <a:ext cx="568721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</a:t>
            </a:r>
          </a:p>
          <a:p>
            <a:pPr lvl="1"/>
            <a:r>
              <a:rPr lang="en-US" dirty="0"/>
              <a:t>New behavior can be </a:t>
            </a:r>
            <a:r>
              <a:rPr lang="en-US" dirty="0" smtClean="0"/>
              <a:t>added later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modification 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</a:t>
            </a:r>
            <a:r>
              <a:rPr lang="en-US" dirty="0" smtClean="0"/>
              <a:t>required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</a:t>
            </a:r>
            <a:r>
              <a:rPr lang="en-US" dirty="0" smtClean="0"/>
              <a:t>– Open </a:t>
            </a:r>
            <a:r>
              <a:rPr lang="en-US" dirty="0"/>
              <a:t>/ Closed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1366153"/>
            <a:ext cx="1006686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/ Closed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software entities (classes, modules, functions, etc.) should be open for extension, but closed for modification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6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behavior without changing the code?!</a:t>
            </a:r>
          </a:p>
          <a:p>
            <a:pPr lvl="1"/>
            <a:r>
              <a:rPr lang="en-US" dirty="0" smtClean="0"/>
              <a:t>Yes, this is possible, e.g.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or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parameterization</a:t>
            </a:r>
          </a:p>
          <a:p>
            <a:pPr lvl="1"/>
            <a:r>
              <a:rPr lang="en-US" dirty="0" smtClean="0"/>
              <a:t>Rely on abstractions, not on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/>
              <a:t>In OO languages like C++, C#, Java and Python</a:t>
            </a:r>
          </a:p>
          <a:p>
            <a:pPr lvl="1"/>
            <a:r>
              <a:rPr lang="en-US" dirty="0" smtClean="0"/>
              <a:t>Use interfaces and abstract classes</a:t>
            </a:r>
          </a:p>
          <a:p>
            <a:r>
              <a:rPr lang="en-US" dirty="0" smtClean="0"/>
              <a:t>In procedural and functional languages</a:t>
            </a:r>
          </a:p>
          <a:p>
            <a:pPr lvl="1"/>
            <a:r>
              <a:rPr lang="en-US" dirty="0" smtClean="0"/>
              <a:t>Use parameters and callback functions</a:t>
            </a:r>
            <a:endParaRPr lang="en-US" dirty="0"/>
          </a:p>
          <a:p>
            <a:pPr lvl="1"/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– Open / Closed </a:t>
            </a:r>
            <a:r>
              <a:rPr lang="en-US" dirty="0" smtClean="0"/>
              <a:t>Principle (2)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267200"/>
            <a:ext cx="2408633" cy="2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violations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OCP</a:t>
            </a:r>
          </a:p>
          <a:p>
            <a:pPr lvl="1"/>
            <a:r>
              <a:rPr lang="en-US" dirty="0"/>
              <a:t>Cascading changes through modules</a:t>
            </a:r>
          </a:p>
          <a:p>
            <a:pPr lvl="1"/>
            <a:r>
              <a:rPr lang="en-US" dirty="0" smtClean="0"/>
              <a:t>Each change requires re-testing (and possible bugs)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approaches to implement the OCP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Composition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Strategy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patterns</a:t>
            </a:r>
          </a:p>
          <a:p>
            <a:pPr lvl="2"/>
            <a:r>
              <a:rPr lang="en-US" dirty="0" smtClean="0"/>
              <a:t>Client code depends on abstraction / interface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How?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232" y="1905000"/>
            <a:ext cx="2861180" cy="2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/>
              <a:t>OCP adds complexity to design (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TANSTAAFL</a:t>
            </a:r>
            <a:r>
              <a:rPr lang="en-US" i="1" dirty="0" smtClean="0"/>
              <a:t>)</a:t>
            </a:r>
            <a:endParaRPr lang="en-US" dirty="0" smtClean="0"/>
          </a:p>
          <a:p>
            <a:r>
              <a:rPr lang="en-US" dirty="0" smtClean="0"/>
              <a:t>No design can be closed against all changes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Open </a:t>
            </a:r>
            <a:r>
              <a:rPr lang="en-US" dirty="0"/>
              <a:t>/ </a:t>
            </a:r>
            <a:r>
              <a:rPr lang="en-US"/>
              <a:t>Closed </a:t>
            </a:r>
            <a:r>
              <a:rPr lang="en-US" smtClean="0"/>
              <a:t>Principle</a:t>
            </a:r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86" y="208844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1465400"/>
            <a:ext cx="9448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s://www.safefile.com/media/catalog/product/1/image/d1e691afacfd0ea82afef311f5cb4289/m/a/magnetic-gsa-container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1" y="2645060"/>
            <a:ext cx="3657602" cy="25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1116740"/>
            <a:ext cx="92964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</a:t>
            </a:r>
            <a:r>
              <a:rPr lang="bg-BG" dirty="0" smtClean="0"/>
              <a:t>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412" y="2107340"/>
            <a:ext cx="5334000" cy="43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2" y="4114799"/>
            <a:ext cx="11804822" cy="26066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Substitutability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dirty="0" smtClean="0"/>
              <a:t>child classes must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Remove </a:t>
            </a:r>
            <a:r>
              <a:rPr lang="en-US" dirty="0" smtClean="0"/>
              <a:t>parent class </a:t>
            </a:r>
            <a:r>
              <a:rPr lang="en-US" dirty="0" smtClean="0"/>
              <a:t>behavior</a:t>
            </a:r>
            <a:endParaRPr lang="en-US" dirty="0"/>
          </a:p>
          <a:p>
            <a:pPr lvl="1"/>
            <a:r>
              <a:rPr lang="en-US" dirty="0" smtClean="0"/>
              <a:t>Violate </a:t>
            </a:r>
            <a:r>
              <a:rPr lang="en-US" dirty="0" smtClean="0"/>
              <a:t>parent </a:t>
            </a:r>
            <a:r>
              <a:rPr lang="en-US" dirty="0" smtClean="0"/>
              <a:t>class intent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 – </a:t>
            </a:r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219200"/>
            <a:ext cx="10287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4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Liskov Substitution </a:t>
            </a:r>
            <a:r>
              <a:rPr lang="en-US" sz="3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</a:t>
            </a:r>
            <a:r>
              <a:rPr lang="en-US" sz="3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subtypes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substitutable for their base types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14800"/>
            <a:ext cx="3321735" cy="2081711"/>
          </a:xfrm>
          <a:prstGeom prst="roundRect">
            <a:avLst>
              <a:gd name="adj" fmla="val 2010"/>
            </a:avLst>
          </a:prstGeom>
          <a:noFill/>
          <a:ln>
            <a:solidFill>
              <a:schemeClr val="tx2">
                <a:lumMod val="75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212" y="328678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* LSP </a:t>
            </a:r>
            <a:r>
              <a:rPr lang="en-US" sz="3200" dirty="0"/>
              <a:t>comes from MIT professor </a:t>
            </a:r>
            <a:r>
              <a:rPr lang="en-US" sz="3200" dirty="0">
                <a:hlinkClick r:id="rId3"/>
              </a:rPr>
              <a:t>Barbara </a:t>
            </a:r>
            <a:r>
              <a:rPr lang="en-US" sz="3200" noProof="1" smtClean="0">
                <a:hlinkClick r:id="rId3"/>
              </a:rPr>
              <a:t>Liskov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364689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that use pointers or references to base classes must be able to use objects of derived classes without knowing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Normal OOP inheritance</a:t>
            </a:r>
            <a:endParaRPr lang="en-US" dirty="0"/>
          </a:p>
          <a:p>
            <a:pPr lvl="1"/>
            <a:r>
              <a:rPr lang="en-US" dirty="0" smtClean="0"/>
              <a:t>IS-A relationship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r>
              <a:rPr lang="en-US" dirty="0" smtClean="0"/>
              <a:t> is a kind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Liskov Substitution </a:t>
            </a:r>
            <a:r>
              <a:rPr lang="en-US" dirty="0"/>
              <a:t>inheritance</a:t>
            </a:r>
            <a:endParaRPr lang="en-US" dirty="0" smtClean="0"/>
          </a:p>
          <a:p>
            <a:pPr lvl="1"/>
            <a:r>
              <a:rPr lang="en-US" dirty="0" smtClean="0"/>
              <a:t>IS-SUBSTITUTABLE-FOR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  <a:r>
              <a:rPr lang="en-US" dirty="0" smtClean="0"/>
              <a:t> is substitutable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</a:t>
            </a:r>
            <a:r>
              <a:rPr lang="bg-BG" dirty="0"/>
              <a:t> </a:t>
            </a:r>
            <a:r>
              <a:rPr lang="en-US" dirty="0" smtClean="0"/>
              <a:t>Principle Explained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6970712" y="2914649"/>
            <a:ext cx="4229100" cy="2571751"/>
            <a:chOff x="7161212" y="3200400"/>
            <a:chExt cx="4229100" cy="2571751"/>
          </a:xfrm>
        </p:grpSpPr>
        <p:pic>
          <p:nvPicPr>
            <p:cNvPr id="8194" name="Picture 2" descr="http://www.foreclosuredefenseresourcecenter.com/wp-content/uploads/2011/08/Substitution-of-Trustee-California-Civil-Code-Section-293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3200400"/>
              <a:ext cx="4229100" cy="2571751"/>
            </a:xfrm>
            <a:prstGeom prst="roundRect">
              <a:avLst>
                <a:gd name="adj" fmla="val 23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430584">
              <a:off x="7555646" y="3850944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Base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200596">
              <a:off x="10069741" y="3848164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Child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2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dirty="0"/>
              <a:t> Principles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SRP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OCP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LSP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ISP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dirty="0"/>
              <a:t>Principle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DIP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dirty="0"/>
              <a:t>Principle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dirty="0"/>
              <a:t> – </a:t>
            </a:r>
            <a:r>
              <a:rPr lang="en-US" dirty="0" smtClean="0"/>
              <a:t>Don't </a:t>
            </a:r>
            <a:r>
              <a:rPr lang="en-US" dirty="0"/>
              <a:t>Repeat Yourself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dirty="0"/>
              <a:t>– You </a:t>
            </a:r>
            <a:r>
              <a:rPr lang="en-US" dirty="0" smtClean="0"/>
              <a:t>Aren't </a:t>
            </a:r>
            <a:r>
              <a:rPr lang="en-US" dirty="0"/>
              <a:t>Gonna Need It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dirty="0"/>
              <a:t> – Keep It Simple, 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6834" y="33528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5656" y="1563460"/>
            <a:ext cx="3330356" cy="1332140"/>
          </a:xfrm>
          <a:prstGeom prst="roundRect">
            <a:avLst>
              <a:gd name="adj" fmla="val 35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LSP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Broken polymorphism</a:t>
            </a:r>
          </a:p>
          <a:p>
            <a:pPr lvl="1"/>
            <a:r>
              <a:rPr lang="en-US" dirty="0" smtClean="0"/>
              <a:t>Hidden expectations for the client code</a:t>
            </a:r>
          </a:p>
          <a:p>
            <a:pPr lvl="1"/>
            <a:r>
              <a:rPr lang="en-US" dirty="0" smtClean="0"/>
              <a:t>"Fixing" by adding if-then – nightmare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LSP</a:t>
            </a:r>
          </a:p>
          <a:p>
            <a:pPr lvl="1"/>
            <a:r>
              <a:rPr lang="en-US" dirty="0" smtClean="0"/>
              <a:t>Base class does "type checking" to call different methods</a:t>
            </a:r>
          </a:p>
          <a:p>
            <a:pPr lvl="1"/>
            <a:r>
              <a:rPr lang="en-US" dirty="0" smtClean="0"/>
              <a:t>Overridden methods say "I am not implemented"</a:t>
            </a:r>
          </a:p>
          <a:p>
            <a:pPr lvl="1"/>
            <a:r>
              <a:rPr lang="en-US" dirty="0" smtClean="0"/>
              <a:t>Base class depends on its subtypes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to LSP violations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Don't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6453296" y="1630159"/>
            <a:ext cx="2540000" cy="1905000"/>
          </a:xfrm>
          <a:prstGeom prst="roundRect">
            <a:avLst>
              <a:gd name="adj" fmla="val 81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8121960" y="4014849"/>
            <a:ext cx="3036741" cy="1949556"/>
          </a:xfrm>
          <a:prstGeom prst="roundRect">
            <a:avLst>
              <a:gd name="adj" fmla="val 7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8648" y="1265207"/>
            <a:ext cx="97536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www.devtec.com/wp-content/uploads/2013/04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84" y="2208054"/>
            <a:ext cx="4472728" cy="33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1236800"/>
            <a:ext cx="10873528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884" y="2362200"/>
            <a:ext cx="5082328" cy="3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cohesive </a:t>
            </a:r>
            <a:r>
              <a:rPr lang="en-US" dirty="0" smtClean="0"/>
              <a:t>interfaces</a:t>
            </a:r>
            <a:endParaRPr lang="en-US" dirty="0"/>
          </a:p>
          <a:p>
            <a:pPr lvl="1"/>
            <a:r>
              <a:rPr lang="en-US" dirty="0" smtClean="0"/>
              <a:t>Divide "fat" interfaces into smaller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</a:t>
            </a:r>
            <a:r>
              <a:rPr lang="en-US" dirty="0" smtClean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012" y="1471263"/>
            <a:ext cx="10519000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Segregation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Clients should not be forced to depend on methods they do not use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886200"/>
            <a:ext cx="3087800" cy="2315850"/>
          </a:xfrm>
          <a:prstGeom prst="roundRect">
            <a:avLst>
              <a:gd name="adj" fmla="val 32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is:</a:t>
            </a:r>
            <a:endParaRPr lang="en-US" dirty="0"/>
          </a:p>
          <a:p>
            <a:pPr lvl="1"/>
            <a:r>
              <a:rPr lang="en-US" dirty="0" smtClean="0"/>
              <a:t>The interface type in Java / C#</a:t>
            </a:r>
          </a:p>
          <a:p>
            <a:pPr lvl="1"/>
            <a:r>
              <a:rPr lang="en-US" dirty="0" smtClean="0"/>
              <a:t>All public members of a class / module</a:t>
            </a:r>
          </a:p>
          <a:p>
            <a:r>
              <a:rPr lang="en-US" dirty="0" smtClean="0"/>
              <a:t>Having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 smtClean="0"/>
              <a:t>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Increased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en-US" dirty="0"/>
              <a:t>Segregation </a:t>
            </a:r>
            <a:r>
              <a:rPr lang="en-US" dirty="0" smtClean="0"/>
              <a:t>Principle Explained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1">
            <a:off x="8582497" y="1592963"/>
            <a:ext cx="2743200" cy="1952500"/>
          </a:xfrm>
          <a:prstGeom prst="roundRect">
            <a:avLst>
              <a:gd name="adj" fmla="val 5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violations of ISP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having bad </a:t>
            </a:r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"fat" interfaces?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Solutions to broken ISP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with strong cohesion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4023360" cy="2514600"/>
          </a:xfrm>
          <a:prstGeom prst="roundRect">
            <a:avLst>
              <a:gd name="adj" fmla="val 30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1145998"/>
            <a:ext cx="10210800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2212" y="2113161"/>
            <a:ext cx="4724400" cy="36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12192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2264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9012" y="1084400"/>
            <a:ext cx="10210800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11" y="2057400"/>
            <a:ext cx="5638802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Coupling</a:t>
            </a: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29" y="2766236"/>
            <a:ext cx="5181600" cy="3516810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0" y="2766236"/>
            <a:ext cx="4962434" cy="3516810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6001" y="1371600"/>
            <a:ext cx="3289212" cy="1241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Depend on </a:t>
            </a:r>
            <a:r>
              <a:rPr lang="en-US" dirty="0" smtClean="0"/>
              <a:t>abstractions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 smtClean="0"/>
              <a:t>Depend directly on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Framework</a:t>
            </a:r>
            <a:endParaRPr lang="en-US" b="0" dirty="0" smtClean="0"/>
          </a:p>
          <a:p>
            <a:pPr lvl="1"/>
            <a:r>
              <a:rPr lang="en-US" dirty="0" smtClean="0"/>
              <a:t>Third party library</a:t>
            </a:r>
            <a:endParaRPr lang="en-US" b="0" dirty="0" smtClean="0"/>
          </a:p>
          <a:p>
            <a:pPr lvl="1"/>
            <a:r>
              <a:rPr lang="en-US" dirty="0" smtClean="0"/>
              <a:t>Database</a:t>
            </a:r>
            <a:endParaRPr lang="en-US" b="0" dirty="0" smtClean="0"/>
          </a:p>
          <a:p>
            <a:pPr lvl="1"/>
            <a:r>
              <a:rPr lang="en-US" dirty="0" smtClean="0"/>
              <a:t>File system</a:t>
            </a:r>
            <a:endParaRPr lang="en-US" b="0" dirty="0" smtClean="0"/>
          </a:p>
          <a:p>
            <a:pPr lvl="1"/>
            <a:r>
              <a:rPr lang="en-US" dirty="0" smtClean="0"/>
              <a:t>Email</a:t>
            </a:r>
            <a:endParaRPr lang="en-US" b="0" dirty="0" smtClean="0"/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  <a:endParaRPr lang="en-US" b="0" dirty="0" smtClean="0"/>
          </a:p>
          <a:p>
            <a:pPr lvl="1"/>
            <a:r>
              <a:rPr lang="en-US" dirty="0" smtClean="0"/>
              <a:t>Configuration</a:t>
            </a:r>
            <a:endParaRPr lang="en-US" b="0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  <a:endParaRPr lang="en-US" b="0" dirty="0" smtClean="0"/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  <a:endParaRPr lang="en-US" b="0" dirty="0" smtClean="0"/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 smtClean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throght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5966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throght 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val="19973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–</a:t>
            </a:r>
            <a:r>
              <a:rPr lang="en-US" dirty="0"/>
              <a:t> </a:t>
            </a:r>
            <a:r>
              <a:rPr lang="en-US" dirty="0" smtClean="0"/>
              <a:t>Single Responsibility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371600"/>
            <a:ext cx="10219266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Responsibility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every object should have a single responsibility, and that responsibility should be entirely encapsulated by the class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77446" y="4191000"/>
            <a:ext cx="88899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"There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never be more than one reason for a class to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(more than one responsibility)."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C.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"Uncle Bob"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parameter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method 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throght 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val="1873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611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of Control Containers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1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11430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822632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2100366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74812" y="2913200"/>
            <a:ext cx="5181600" cy="8206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51613" y="1371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2" y="1236800"/>
            <a:ext cx="9753600" cy="820600"/>
          </a:xfrm>
        </p:spPr>
        <p:txBody>
          <a:bodyPr/>
          <a:lstStyle/>
          <a:p>
            <a:r>
              <a:rPr lang="en-US" dirty="0" smtClean="0"/>
              <a:t>Don't Repeat Yourself (DRY)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18" y="2209800"/>
            <a:ext cx="563958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4609540"/>
            <a:ext cx="11804822" cy="2111936"/>
          </a:xfrm>
        </p:spPr>
        <p:txBody>
          <a:bodyPr numCol="1"/>
          <a:lstStyle/>
          <a:p>
            <a:r>
              <a:rPr lang="en-US" dirty="0" smtClean="0"/>
              <a:t>DRY principle variations:</a:t>
            </a:r>
            <a:endParaRPr lang="en-US" b="0" dirty="0"/>
          </a:p>
          <a:p>
            <a:pPr lvl="1"/>
            <a:r>
              <a:rPr lang="en-US" dirty="0" smtClean="0"/>
              <a:t>Once </a:t>
            </a:r>
            <a:r>
              <a:rPr lang="en-US" dirty="0"/>
              <a:t>and Only Once </a:t>
            </a:r>
            <a:r>
              <a:rPr lang="en-US" dirty="0" smtClean="0"/>
              <a:t>(OOO)</a:t>
            </a:r>
            <a:endParaRPr lang="en-US" b="0" dirty="0"/>
          </a:p>
          <a:p>
            <a:pPr lvl="1"/>
            <a:r>
              <a:rPr lang="en-US" dirty="0" smtClean="0"/>
              <a:t>Duplication </a:t>
            </a:r>
            <a:r>
              <a:rPr lang="en-US" dirty="0"/>
              <a:t>Is Evil (DIE</a:t>
            </a:r>
            <a:r>
              <a:rPr lang="en-US" dirty="0" smtClean="0"/>
              <a:t>)</a:t>
            </a:r>
            <a:endParaRPr lang="en-US" b="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143000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"Every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of knowledge must have a single, unambiguous representation in the system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895601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"Repetition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logic calls for abstraction. Repetition in process calls for automation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 Things Every Programmer Should Know </a:t>
            </a:r>
          </a:p>
        </p:txBody>
      </p:sp>
    </p:spTree>
    <p:extLst>
      <p:ext uri="{BB962C8B-B14F-4D97-AF65-F5344CB8AC3E}">
        <p14:creationId xmlns:p14="http://schemas.microsoft.com/office/powerpoint/2010/main" val="30270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DRY</a:t>
            </a:r>
          </a:p>
          <a:p>
            <a:pPr lvl="1"/>
            <a:r>
              <a:rPr lang="en-US" dirty="0"/>
              <a:t>Lots of duplicate code (typically copy-pasted)</a:t>
            </a:r>
          </a:p>
          <a:p>
            <a:pPr lvl="1"/>
            <a:r>
              <a:rPr lang="en-US" dirty="0" smtClean="0"/>
              <a:t>Duplicated </a:t>
            </a:r>
            <a:r>
              <a:rPr lang="en-US" dirty="0"/>
              <a:t>logic in multiple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 smtClean="0"/>
              <a:t>Magic strings / values</a:t>
            </a:r>
            <a:endParaRPr lang="en-US" b="0" dirty="0"/>
          </a:p>
          <a:p>
            <a:pPr lvl="1"/>
            <a:r>
              <a:rPr lang="en-US" dirty="0" smtClean="0"/>
              <a:t>Repeated </a:t>
            </a:r>
            <a:r>
              <a:rPr lang="en-US" dirty="0"/>
              <a:t>if-then </a:t>
            </a:r>
            <a:r>
              <a:rPr lang="en-US" dirty="0" smtClean="0"/>
              <a:t>logic</a:t>
            </a:r>
            <a:endParaRPr lang="en-US" b="0" dirty="0"/>
          </a:p>
          <a:p>
            <a:pPr lvl="1"/>
            <a:r>
              <a:rPr lang="en-US" dirty="0"/>
              <a:t>Conditionals instead of </a:t>
            </a:r>
            <a:r>
              <a:rPr lang="en-US" dirty="0" smtClean="0"/>
              <a:t>polymorphism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28194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SRP is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single task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Ideal: low coupling + strong cohesion (e.g. a HDD)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</a:t>
            </a:r>
            <a:r>
              <a:rPr lang="en-US" dirty="0" smtClean="0"/>
              <a:t>Principle (2)</a:t>
            </a:r>
            <a:endParaRPr lang="en-US" dirty="0"/>
          </a:p>
        </p:txBody>
      </p:sp>
      <p:pic>
        <p:nvPicPr>
          <p:cNvPr id="1026" name="Picture 2" descr="http://www.zdnet.com/i/story/61/18/018192/zdnet-seagate-goflex-freeagent-hd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2261901"/>
            <a:ext cx="3998396" cy="3234438"/>
          </a:xfrm>
          <a:prstGeom prst="rect">
            <a:avLst/>
          </a:prstGeom>
          <a:noFill/>
          <a:effectLst>
            <a:glow rad="139700">
              <a:schemeClr val="tx1">
                <a:lumMod val="8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74598"/>
            <a:ext cx="7924800" cy="8206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2441398"/>
            <a:ext cx="4114800" cy="30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19200"/>
            <a:ext cx="7924800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08412" y="2291647"/>
            <a:ext cx="4800600" cy="4068306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Aren't </a:t>
            </a:r>
            <a:r>
              <a:rPr lang="en-US" dirty="0"/>
              <a:t>Gonna Need </a:t>
            </a:r>
            <a:r>
              <a:rPr lang="en-US" dirty="0" smtClean="0"/>
              <a:t>It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365" y="1129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 should not add functionality until deemed necessary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363" y="2653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"Always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things when you actually need them, never when you just foresee that you need them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71" y="4520851"/>
            <a:ext cx="2745941" cy="1829152"/>
          </a:xfrm>
          <a:prstGeom prst="roundRect">
            <a:avLst>
              <a:gd name="adj" fmla="val 48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1611" y="4520850"/>
            <a:ext cx="2582331" cy="1829152"/>
          </a:xfrm>
          <a:prstGeom prst="roundRect">
            <a:avLst>
              <a:gd name="adj" fmla="val 43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Over-engineering (YAGNI) disadvantages</a:t>
            </a:r>
          </a:p>
          <a:p>
            <a:pPr lvl="1"/>
            <a:r>
              <a:rPr lang="en-US" dirty="0" smtClean="0"/>
              <a:t>Time for adding, testing, improving (costs money)</a:t>
            </a:r>
            <a:endParaRPr lang="en-US" b="0" dirty="0"/>
          </a:p>
          <a:p>
            <a:pPr lvl="1"/>
            <a:r>
              <a:rPr lang="en-US" dirty="0" smtClean="0"/>
              <a:t>Debugging, documenting, supporting</a:t>
            </a:r>
            <a:endParaRPr lang="en-US" b="0" dirty="0"/>
          </a:p>
          <a:p>
            <a:pPr lvl="1"/>
            <a:r>
              <a:rPr lang="en-US" dirty="0"/>
              <a:t>May lead to adding even more features</a:t>
            </a:r>
          </a:p>
          <a:p>
            <a:pPr lvl="1"/>
            <a:r>
              <a:rPr lang="en-US" dirty="0" smtClean="0"/>
              <a:t>Larger and complicated software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</a:p>
          <a:p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Design for extension but don't</a:t>
            </a:r>
            <a:b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implement unneeded features!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/>
              <a:t>Gonna Need It (YAGNI) Principle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4038600"/>
            <a:ext cx="4312627" cy="2210221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8044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83" y="1600200"/>
            <a:ext cx="5387130" cy="2760902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3012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0412" y="1143000"/>
            <a:ext cx="10668000" cy="838200"/>
          </a:xfrm>
        </p:spPr>
        <p:txBody>
          <a:bodyPr/>
          <a:lstStyle/>
          <a:p>
            <a:r>
              <a:rPr lang="en-US" dirty="0" smtClean="0"/>
              <a:t>Keep It Simple, Stupid (KISS)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01" y="2238964"/>
            <a:ext cx="5186022" cy="4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</a:t>
            </a:r>
            <a:r>
              <a:rPr lang="en-US" dirty="0" smtClean="0"/>
              <a:t>– Keep </a:t>
            </a:r>
            <a:r>
              <a:rPr lang="en-US" dirty="0"/>
              <a:t>It Simple, </a:t>
            </a:r>
            <a:r>
              <a:rPr lang="en-US" dirty="0" smtClean="0"/>
              <a:t>Stupid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208782"/>
            <a:ext cx="106622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"Most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work best if they are kept simple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514600"/>
            <a:ext cx="1066224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"Simplicity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a key goal in design and unnecessary complexity should be avoided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51" y="4495801"/>
            <a:ext cx="3073522" cy="1807232"/>
          </a:xfrm>
          <a:prstGeom prst="roundRect">
            <a:avLst>
              <a:gd name="adj" fmla="val 62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08" y="4495800"/>
            <a:ext cx="2141904" cy="1807234"/>
          </a:xfrm>
          <a:prstGeom prst="roundRect">
            <a:avLst>
              <a:gd name="adj" fmla="val 4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violations of KISS</a:t>
            </a:r>
          </a:p>
          <a:p>
            <a:pPr lvl="1"/>
            <a:r>
              <a:rPr lang="en-US" dirty="0" smtClean="0"/>
              <a:t>Over-engineering (need a bike, but build an aircraft)</a:t>
            </a:r>
          </a:p>
          <a:p>
            <a:pPr lvl="1"/>
            <a:r>
              <a:rPr lang="en-US" dirty="0" smtClean="0"/>
              <a:t>Using design patterns when not needed</a:t>
            </a:r>
          </a:p>
          <a:p>
            <a:pPr lvl="1"/>
            <a:r>
              <a:rPr lang="en-US" dirty="0" smtClean="0"/>
              <a:t>Using dependency injection and </a:t>
            </a:r>
            <a:r>
              <a:rPr lang="en-US" noProof="1" smtClean="0"/>
              <a:t>IoC</a:t>
            </a:r>
            <a:r>
              <a:rPr lang="en-US" dirty="0" smtClean="0"/>
              <a:t> for simple applications</a:t>
            </a:r>
          </a:p>
          <a:p>
            <a:pPr lvl="1"/>
            <a:r>
              <a:rPr lang="en-US" dirty="0" smtClean="0"/>
              <a:t>Using complex framework for simple tasks</a:t>
            </a:r>
          </a:p>
          <a:p>
            <a:pPr lvl="1"/>
            <a:r>
              <a:rPr lang="en-US" dirty="0" smtClean="0"/>
              <a:t>Using "enterprise" framework like Java EE</a:t>
            </a:r>
          </a:p>
          <a:p>
            <a:r>
              <a:rPr lang="en-US" dirty="0" smtClean="0"/>
              <a:t>Typical KISS languages: PHP, Python, Ruby</a:t>
            </a:r>
          </a:p>
          <a:p>
            <a:r>
              <a:rPr lang="en-US" dirty="0" smtClean="0"/>
              <a:t>Typical "heavy" languages: Java, sometimes C#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– Keep It Simple, </a:t>
            </a:r>
            <a:r>
              <a:rPr lang="en-US" dirty="0" smtClean="0"/>
              <a:t>Stupid: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5029200"/>
            <a:ext cx="10873528" cy="820600"/>
          </a:xfrm>
        </p:spPr>
        <p:txBody>
          <a:bodyPr/>
          <a:lstStyle/>
          <a:p>
            <a:r>
              <a:rPr lang="en-US" dirty="0" smtClean="0"/>
              <a:t>KISS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1084" y="5864944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81" y="1348840"/>
            <a:ext cx="4366134" cy="33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SOLID </a:t>
            </a:r>
            <a:r>
              <a:rPr lang="en-US" dirty="0" smtClean="0"/>
              <a:t>Principles in </a:t>
            </a:r>
            <a:r>
              <a:rPr lang="en-US" dirty="0"/>
              <a:t>Software Design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38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"A reason to change"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Mapped to project requirements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requirements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possible changes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responsibilities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changes in the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Multiple responsibilities in one class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coupling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errors on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Principle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8"/>
              </a:clrFrom>
              <a:clrTo>
                <a:srgbClr val="0000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7801292" y="1383219"/>
            <a:ext cx="3224955" cy="1909980"/>
          </a:xfrm>
          <a:prstGeom prst="roundRect">
            <a:avLst>
              <a:gd name="adj" fmla="val 103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Classic violations of SRP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print / draw themselves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save / restore themselves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printer class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persistence class (or memento)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14" y="3810000"/>
            <a:ext cx="2121591" cy="2446287"/>
          </a:xfrm>
          <a:prstGeom prst="roundRect">
            <a:avLst>
              <a:gd name="adj" fmla="val 1911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13" y="1454395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solutions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Benefits of SRP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SRP: Solutions and Benefits</a:t>
            </a:r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62" y="3581400"/>
            <a:ext cx="2552700" cy="2552700"/>
          </a:xfrm>
          <a:prstGeom prst="roundRect">
            <a:avLst>
              <a:gd name="adj" fmla="val 3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64484" y="4894400"/>
            <a:ext cx="9654328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4484" y="5754968"/>
            <a:ext cx="96543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deviq.com/Media/Default/Article/SingleResponsi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73" y="704850"/>
            <a:ext cx="40957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2142</Words>
  <Application>Microsoft Office PowerPoint</Application>
  <PresentationFormat>Custom</PresentationFormat>
  <Paragraphs>429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Consolas</vt:lpstr>
      <vt:lpstr>Wingdings</vt:lpstr>
      <vt:lpstr>Wingdings 2</vt:lpstr>
      <vt:lpstr>SoftUni 16x9</vt:lpstr>
      <vt:lpstr>SOLID Principles in Software Design</vt:lpstr>
      <vt:lpstr>Table of Contents</vt:lpstr>
      <vt:lpstr>Single Responsibility Principle</vt:lpstr>
      <vt:lpstr>SRP – Single Responsibility Principle</vt:lpstr>
      <vt:lpstr>SRP – Single Responsibility Principle (2)</vt:lpstr>
      <vt:lpstr>SRP – Single Responsibility Principle (3)</vt:lpstr>
      <vt:lpstr>Single Responsibility Principle: Violations</vt:lpstr>
      <vt:lpstr>SRP: Solutions and Benefits</vt:lpstr>
      <vt:lpstr>Single Responsibility Principle</vt:lpstr>
      <vt:lpstr>Open / Closed Principle</vt:lpstr>
      <vt:lpstr>OCP – Open / Closed Principle</vt:lpstr>
      <vt:lpstr>OCP – Open / Closed Principle (2)</vt:lpstr>
      <vt:lpstr>Open / Closed Principle: Violations</vt:lpstr>
      <vt:lpstr>Open / Closed Principle: How?</vt:lpstr>
      <vt:lpstr>Applying the Open / Closed Principle</vt:lpstr>
      <vt:lpstr>Open / Closed Principle</vt:lpstr>
      <vt:lpstr>Liskov Substitution Principle</vt:lpstr>
      <vt:lpstr>LSP – Liskov Substitution Principle</vt:lpstr>
      <vt:lpstr>Liskov Substitution Principle Explained</vt:lpstr>
      <vt:lpstr>Liskov Substitution Principle: Violations</vt:lpstr>
      <vt:lpstr>Liskov Substitution Principle: How?</vt:lpstr>
      <vt:lpstr>Liskov Substitution Principle</vt:lpstr>
      <vt:lpstr>Interface Segregation Principle</vt:lpstr>
      <vt:lpstr>ISP – Interface Segregation Principle</vt:lpstr>
      <vt:lpstr>Interface Segregation Principle Explained</vt:lpstr>
      <vt:lpstr>Interface Segregation Principle: Violations</vt:lpstr>
      <vt:lpstr>Interface Segregation Principle: How?</vt:lpstr>
      <vt:lpstr>Interface Segregation Principle</vt:lpstr>
      <vt:lpstr>Dependency Inversion Principle</vt:lpstr>
      <vt:lpstr>DIP – Dependency Inversion Principle</vt:lpstr>
      <vt:lpstr>Dependencies and Coupling</vt:lpstr>
      <vt:lpstr>Dependencies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Other Principles</vt:lpstr>
      <vt:lpstr>Don't Repeat Yourself (DRY)</vt:lpstr>
      <vt:lpstr>Don't Repeat Yourself (DRY) Principle</vt:lpstr>
      <vt:lpstr>Don't Repeat Yourself (DRY): Violations</vt:lpstr>
      <vt:lpstr>Don't Repeat Yourself</vt:lpstr>
      <vt:lpstr>You Aren't Gonna Need It</vt:lpstr>
      <vt:lpstr>YAGNI – You Aren't Gonna Need It</vt:lpstr>
      <vt:lpstr>You Aren't Gonna Need It (YAGNI) Principle</vt:lpstr>
      <vt:lpstr>You Aren't Gonna Need It</vt:lpstr>
      <vt:lpstr>Keep It Simple, Stupid (KISS)</vt:lpstr>
      <vt:lpstr>KISS – Keep It Simple, Stupid</vt:lpstr>
      <vt:lpstr>KISS – Keep It Simple, Stupid: Violations</vt:lpstr>
      <vt:lpstr>KISS Principle</vt:lpstr>
      <vt:lpstr>SOLID Principles in Software Design</vt:lpstr>
      <vt:lpstr>SoftUni Diamond Partners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2015-03-24T17:43:17Z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